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30275213" cy="42803763"/>
  <p:notesSz cx="6858000" cy="9144000"/>
  <p:defaultTextStyle>
    <a:defPPr>
      <a:defRPr lang="ko-KR"/>
    </a:defPPr>
    <a:lvl1pPr marL="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0ACA86-8C1E-4DF6-80F8-917B9467CE5C}" v="1" dt="2020-06-29T01:20:24.6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8" d="100"/>
          <a:sy n="18" d="100"/>
        </p:scale>
        <p:origin x="308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이경석" userId="7979bc96-a03b-4e9a-96d3-82901238c8bb" providerId="ADAL" clId="{C07A1128-F189-430C-BC0F-3D3CF1EBE49D}"/>
    <pc:docChg chg="undo custSel modSld">
      <pc:chgData name="이경석" userId="7979bc96-a03b-4e9a-96d3-82901238c8bb" providerId="ADAL" clId="{C07A1128-F189-430C-BC0F-3D3CF1EBE49D}" dt="2020-05-08T05:41:43.137" v="323" actId="20577"/>
      <pc:docMkLst>
        <pc:docMk/>
      </pc:docMkLst>
      <pc:sldChg chg="addSp delSp modSp">
        <pc:chgData name="이경석" userId="7979bc96-a03b-4e9a-96d3-82901238c8bb" providerId="ADAL" clId="{C07A1128-F189-430C-BC0F-3D3CF1EBE49D}" dt="2020-05-08T05:41:43.137" v="323" actId="20577"/>
        <pc:sldMkLst>
          <pc:docMk/>
          <pc:sldMk cId="612776008" sldId="256"/>
        </pc:sldMkLst>
        <pc:spChg chg="mod">
          <ac:chgData name="이경석" userId="7979bc96-a03b-4e9a-96d3-82901238c8bb" providerId="ADAL" clId="{C07A1128-F189-430C-BC0F-3D3CF1EBE49D}" dt="2020-05-08T05:39:24.766" v="301" actId="20577"/>
          <ac:spMkLst>
            <pc:docMk/>
            <pc:sldMk cId="612776008" sldId="256"/>
            <ac:spMk id="10" creationId="{00000000-0000-0000-0000-000000000000}"/>
          </ac:spMkLst>
        </pc:spChg>
        <pc:spChg chg="add mod">
          <ac:chgData name="이경석" userId="7979bc96-a03b-4e9a-96d3-82901238c8bb" providerId="ADAL" clId="{C07A1128-F189-430C-BC0F-3D3CF1EBE49D}" dt="2020-05-08T05:17:04.805" v="67" actId="1076"/>
          <ac:spMkLst>
            <pc:docMk/>
            <pc:sldMk cId="612776008" sldId="256"/>
            <ac:spMk id="19" creationId="{1BDE11CA-94AE-4256-9B05-FFAE0396AFB4}"/>
          </ac:spMkLst>
        </pc:spChg>
        <pc:spChg chg="mod">
          <ac:chgData name="이경석" userId="7979bc96-a03b-4e9a-96d3-82901238c8bb" providerId="ADAL" clId="{C07A1128-F189-430C-BC0F-3D3CF1EBE49D}" dt="2020-05-08T05:41:04.696" v="322" actId="20577"/>
          <ac:spMkLst>
            <pc:docMk/>
            <pc:sldMk cId="612776008" sldId="256"/>
            <ac:spMk id="21" creationId="{00000000-0000-0000-0000-000000000000}"/>
          </ac:spMkLst>
        </pc:spChg>
        <pc:spChg chg="mod">
          <ac:chgData name="이경석" userId="7979bc96-a03b-4e9a-96d3-82901238c8bb" providerId="ADAL" clId="{C07A1128-F189-430C-BC0F-3D3CF1EBE49D}" dt="2020-05-08T05:40:00.119" v="310" actId="20577"/>
          <ac:spMkLst>
            <pc:docMk/>
            <pc:sldMk cId="612776008" sldId="256"/>
            <ac:spMk id="23" creationId="{00000000-0000-0000-0000-000000000000}"/>
          </ac:spMkLst>
        </pc:spChg>
        <pc:spChg chg="mod">
          <ac:chgData name="이경석" userId="7979bc96-a03b-4e9a-96d3-82901238c8bb" providerId="ADAL" clId="{C07A1128-F189-430C-BC0F-3D3CF1EBE49D}" dt="2020-05-08T05:41:43.137" v="323" actId="20577"/>
          <ac:spMkLst>
            <pc:docMk/>
            <pc:sldMk cId="612776008" sldId="256"/>
            <ac:spMk id="25" creationId="{00000000-0000-0000-0000-000000000000}"/>
          </ac:spMkLst>
        </pc:spChg>
        <pc:spChg chg="add mod">
          <ac:chgData name="이경석" userId="7979bc96-a03b-4e9a-96d3-82901238c8bb" providerId="ADAL" clId="{C07A1128-F189-430C-BC0F-3D3CF1EBE49D}" dt="2020-05-08T05:17:12.645" v="70" actId="20577"/>
          <ac:spMkLst>
            <pc:docMk/>
            <pc:sldMk cId="612776008" sldId="256"/>
            <ac:spMk id="33" creationId="{B39C7C6A-8123-4693-8747-577EA9B5B7A0}"/>
          </ac:spMkLst>
        </pc:spChg>
        <pc:spChg chg="add mod">
          <ac:chgData name="이경석" userId="7979bc96-a03b-4e9a-96d3-82901238c8bb" providerId="ADAL" clId="{C07A1128-F189-430C-BC0F-3D3CF1EBE49D}" dt="2020-05-08T05:17:23.525" v="75" actId="20577"/>
          <ac:spMkLst>
            <pc:docMk/>
            <pc:sldMk cId="612776008" sldId="256"/>
            <ac:spMk id="35" creationId="{3131C8AD-9E3A-4352-A94A-FBD20DB144DB}"/>
          </ac:spMkLst>
        </pc:spChg>
        <pc:spChg chg="mod">
          <ac:chgData name="이경석" userId="7979bc96-a03b-4e9a-96d3-82901238c8bb" providerId="ADAL" clId="{C07A1128-F189-430C-BC0F-3D3CF1EBE49D}" dt="2020-05-08T05:36:32.538" v="298" actId="1036"/>
          <ac:spMkLst>
            <pc:docMk/>
            <pc:sldMk cId="612776008" sldId="256"/>
            <ac:spMk id="43" creationId="{00000000-0000-0000-0000-000000000000}"/>
          </ac:spMkLst>
        </pc:spChg>
        <pc:grpChg chg="mod topLvl">
          <ac:chgData name="이경석" userId="7979bc96-a03b-4e9a-96d3-82901238c8bb" providerId="ADAL" clId="{C07A1128-F189-430C-BC0F-3D3CF1EBE49D}" dt="2020-05-08T05:36:22.161" v="263" actId="14100"/>
          <ac:grpSpMkLst>
            <pc:docMk/>
            <pc:sldMk cId="612776008" sldId="256"/>
            <ac:grpSpMk id="14" creationId="{263D41BB-9EDF-4782-A53D-B805CC410675}"/>
          </ac:grpSpMkLst>
        </pc:grpChg>
        <pc:grpChg chg="del">
          <ac:chgData name="이경석" userId="7979bc96-a03b-4e9a-96d3-82901238c8bb" providerId="ADAL" clId="{C07A1128-F189-430C-BC0F-3D3CF1EBE49D}" dt="2020-05-08T05:14:55.801" v="0" actId="478"/>
          <ac:grpSpMkLst>
            <pc:docMk/>
            <pc:sldMk cId="612776008" sldId="256"/>
            <ac:grpSpMk id="15" creationId="{B42F3526-2411-43BE-9037-73DBF711A17E}"/>
          </ac:grpSpMkLst>
        </pc:grpChg>
        <pc:graphicFrameChg chg="mod">
          <ac:chgData name="이경석" userId="7979bc96-a03b-4e9a-96d3-82901238c8bb" providerId="ADAL" clId="{C07A1128-F189-430C-BC0F-3D3CF1EBE49D}" dt="2020-05-08T05:16:16.325" v="54" actId="1076"/>
          <ac:graphicFrameMkLst>
            <pc:docMk/>
            <pc:sldMk cId="612776008" sldId="256"/>
            <ac:graphicFrameMk id="4" creationId="{6986DF0D-1FD8-4F26-A8FB-B945E19FD54D}"/>
          </ac:graphicFrameMkLst>
        </pc:graphicFrameChg>
        <pc:graphicFrameChg chg="del topLvl">
          <ac:chgData name="이경석" userId="7979bc96-a03b-4e9a-96d3-82901238c8bb" providerId="ADAL" clId="{C07A1128-F189-430C-BC0F-3D3CF1EBE49D}" dt="2020-05-08T05:14:55.801" v="0" actId="478"/>
          <ac:graphicFrameMkLst>
            <pc:docMk/>
            <pc:sldMk cId="612776008" sldId="256"/>
            <ac:graphicFrameMk id="13" creationId="{35A21012-3272-48B7-8A4B-576B7AADCA68}"/>
          </ac:graphicFrameMkLst>
        </pc:graphicFrameChg>
        <pc:picChg chg="mod">
          <ac:chgData name="이경석" userId="7979bc96-a03b-4e9a-96d3-82901238c8bb" providerId="ADAL" clId="{C07A1128-F189-430C-BC0F-3D3CF1EBE49D}" dt="2020-05-08T05:17:19.370" v="73" actId="1076"/>
          <ac:picMkLst>
            <pc:docMk/>
            <pc:sldMk cId="612776008" sldId="256"/>
            <ac:picMk id="18" creationId="{00000000-0000-0000-0000-000000000000}"/>
          </ac:picMkLst>
        </pc:picChg>
        <pc:picChg chg="mod">
          <ac:chgData name="이경석" userId="7979bc96-a03b-4e9a-96d3-82901238c8bb" providerId="ADAL" clId="{C07A1128-F189-430C-BC0F-3D3CF1EBE49D}" dt="2020-05-08T05:16:12.106" v="53" actId="1076"/>
          <ac:picMkLst>
            <pc:docMk/>
            <pc:sldMk cId="612776008" sldId="256"/>
            <ac:picMk id="31" creationId="{CBCD4121-4658-496C-A6E4-05B11AF2727B}"/>
          </ac:picMkLst>
        </pc:picChg>
      </pc:sldChg>
    </pc:docChg>
  </pc:docChgLst>
  <pc:docChgLst>
    <pc:chgData name="이경석" userId="7979bc96-a03b-4e9a-96d3-82901238c8bb" providerId="ADAL" clId="{530ACA86-8C1E-4DF6-80F8-917B9467CE5C}"/>
    <pc:docChg chg="custSel modSld">
      <pc:chgData name="이경석" userId="7979bc96-a03b-4e9a-96d3-82901238c8bb" providerId="ADAL" clId="{530ACA86-8C1E-4DF6-80F8-917B9467CE5C}" dt="2020-06-29T01:21:04.216" v="28" actId="20577"/>
      <pc:docMkLst>
        <pc:docMk/>
      </pc:docMkLst>
      <pc:sldChg chg="addSp delSp modSp">
        <pc:chgData name="이경석" userId="7979bc96-a03b-4e9a-96d3-82901238c8bb" providerId="ADAL" clId="{530ACA86-8C1E-4DF6-80F8-917B9467CE5C}" dt="2020-06-29T01:21:04.216" v="28" actId="20577"/>
        <pc:sldMkLst>
          <pc:docMk/>
          <pc:sldMk cId="612776008" sldId="256"/>
        </pc:sldMkLst>
        <pc:spChg chg="mod">
          <ac:chgData name="이경석" userId="7979bc96-a03b-4e9a-96d3-82901238c8bb" providerId="ADAL" clId="{530ACA86-8C1E-4DF6-80F8-917B9467CE5C}" dt="2020-06-29T01:21:04.216" v="28" actId="20577"/>
          <ac:spMkLst>
            <pc:docMk/>
            <pc:sldMk cId="612776008" sldId="256"/>
            <ac:spMk id="23" creationId="{00000000-0000-0000-0000-000000000000}"/>
          </ac:spMkLst>
        </pc:spChg>
        <pc:spChg chg="mod">
          <ac:chgData name="이경석" userId="7979bc96-a03b-4e9a-96d3-82901238c8bb" providerId="ADAL" clId="{530ACA86-8C1E-4DF6-80F8-917B9467CE5C}" dt="2020-06-29T01:20:05.149" v="4" actId="20577"/>
          <ac:spMkLst>
            <pc:docMk/>
            <pc:sldMk cId="612776008" sldId="256"/>
            <ac:spMk id="25" creationId="{00000000-0000-0000-0000-000000000000}"/>
          </ac:spMkLst>
        </pc:spChg>
        <pc:picChg chg="del">
          <ac:chgData name="이경석" userId="7979bc96-a03b-4e9a-96d3-82901238c8bb" providerId="ADAL" clId="{530ACA86-8C1E-4DF6-80F8-917B9467CE5C}" dt="2020-06-29T01:20:16.094" v="5" actId="478"/>
          <ac:picMkLst>
            <pc:docMk/>
            <pc:sldMk cId="612776008" sldId="256"/>
            <ac:picMk id="34" creationId="{064E966A-2448-4F91-9F1F-9B3D813F39A9}"/>
          </ac:picMkLst>
        </pc:picChg>
        <pc:picChg chg="add mod">
          <ac:chgData name="이경석" userId="7979bc96-a03b-4e9a-96d3-82901238c8bb" providerId="ADAL" clId="{530ACA86-8C1E-4DF6-80F8-917B9467CE5C}" dt="2020-06-29T01:20:34.941" v="11" actId="1076"/>
          <ac:picMkLst>
            <pc:docMk/>
            <pc:sldMk cId="612776008" sldId="256"/>
            <ac:picMk id="36" creationId="{0EA5E6ED-1B2A-48E2-9068-008008D6F2E1}"/>
          </ac:picMkLst>
        </pc:pic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CB4E-6FA7-43A9-8C9F-DD0C6E95B116}" type="datetimeFigureOut">
              <a:rPr lang="ko-KR" altLang="en-US" smtClean="0"/>
              <a:t>2020-06-29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92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0CB4E-6FA7-43A9-8C9F-DD0C6E95B116}" type="datetimeFigureOut">
              <a:rPr lang="ko-KR" altLang="en-US" smtClean="0"/>
              <a:t>2020-06-29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79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3027487" rtl="0" eaLnBrk="1" latinLnBrk="1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1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image" Target="../media/image3.png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7.png"/><Relationship Id="rId5" Type="http://schemas.openxmlformats.org/officeDocument/2006/relationships/image" Target="../media/image5.png"/><Relationship Id="rId10" Type="http://schemas.openxmlformats.org/officeDocument/2006/relationships/image" Target="../media/image6.png"/><Relationship Id="rId4" Type="http://schemas.openxmlformats.org/officeDocument/2006/relationships/image" Target="../media/image4.png"/><Relationship Id="rId9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-26619200" y="6511067"/>
            <a:ext cx="24841200" cy="2743200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제목</a:t>
            </a:r>
            <a:r>
              <a:rPr lang="en-US" altLang="ko-KR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, </a:t>
            </a:r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저자</a:t>
            </a:r>
            <a:r>
              <a:rPr lang="en-US" altLang="ko-KR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, </a:t>
            </a:r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소속 등 논문 정보</a:t>
            </a:r>
            <a:r>
              <a:rPr lang="en-US" altLang="ko-KR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</a:t>
            </a:r>
            <a:endParaRPr lang="ko-KR" altLang="en-US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-16814800" y="16078200"/>
            <a:ext cx="11938000" cy="3556000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서론</a:t>
            </a:r>
            <a:endParaRPr lang="en-US" altLang="ko-KR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/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서술형 또는 </a:t>
            </a:r>
            <a:r>
              <a:rPr lang="ko-KR" altLang="en-US" dirty="0" err="1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요약형으로</a:t>
            </a:r>
            <a:endParaRPr lang="en-US" altLang="ko-KR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/>
            <a:r>
              <a:rPr lang="en-US" altLang="ko-KR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2</a:t>
            </a:r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항목 이상</a:t>
            </a:r>
          </a:p>
        </p:txBody>
      </p:sp>
      <p:sp>
        <p:nvSpPr>
          <p:cNvPr id="8" name="모서리가 둥근 직사각형 7"/>
          <p:cNvSpPr/>
          <p:nvPr/>
        </p:nvSpPr>
        <p:spPr>
          <a:xfrm>
            <a:off x="-26619200" y="20167600"/>
            <a:ext cx="24841200" cy="18745200"/>
          </a:xfrm>
          <a:prstGeom prst="roundRect">
            <a:avLst>
              <a:gd name="adj" fmla="val 6284"/>
            </a:avLst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본론</a:t>
            </a:r>
            <a:endParaRPr lang="en-US" altLang="ko-KR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/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개념 및 기술</a:t>
            </a:r>
            <a:r>
              <a:rPr lang="en-US" altLang="ko-KR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, </a:t>
            </a:r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회로 설계 및 제작</a:t>
            </a:r>
            <a:r>
              <a:rPr lang="en-US" altLang="ko-KR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, </a:t>
            </a:r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칩 측정 결과 등 </a:t>
            </a:r>
            <a:r>
              <a:rPr lang="en-US" altLang="ko-KR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(</a:t>
            </a:r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예시</a:t>
            </a:r>
            <a:r>
              <a:rPr lang="en-US" altLang="ko-KR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구체적인 내용 작성</a:t>
            </a:r>
            <a:endParaRPr lang="en-US" altLang="ko-KR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29413200" y="8255000"/>
            <a:ext cx="24841200" cy="3276600"/>
          </a:xfrm>
          <a:prstGeom prst="round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A0 </a:t>
            </a:r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사이즈</a:t>
            </a:r>
            <a:r>
              <a:rPr lang="en-US" altLang="ko-KR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, IDEC </a:t>
            </a:r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템플릿 이용</a:t>
            </a:r>
            <a:r>
              <a:rPr lang="en-US" altLang="ko-KR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, </a:t>
            </a:r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자유 레이아웃</a:t>
            </a:r>
            <a:endParaRPr lang="en-US" altLang="ko-KR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sp>
        <p:nvSpPr>
          <p:cNvPr id="11" name="모서리가 둥근 직사각형 10"/>
          <p:cNvSpPr/>
          <p:nvPr/>
        </p:nvSpPr>
        <p:spPr>
          <a:xfrm>
            <a:off x="33629600" y="31089600"/>
            <a:ext cx="11938000" cy="3556000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결론</a:t>
            </a:r>
            <a:endParaRPr lang="en-US" altLang="ko-KR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/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서술형 또는 </a:t>
            </a:r>
            <a:r>
              <a:rPr lang="ko-KR" altLang="en-US" dirty="0" err="1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요약형으로</a:t>
            </a:r>
            <a:endParaRPr lang="en-US" altLang="ko-KR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/>
            <a:r>
              <a:rPr lang="en-US" altLang="ko-KR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2</a:t>
            </a:r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항목 이상</a:t>
            </a:r>
          </a:p>
        </p:txBody>
      </p:sp>
      <p:sp>
        <p:nvSpPr>
          <p:cNvPr id="7" name="모서리가 둥근 직사각형 6"/>
          <p:cNvSpPr/>
          <p:nvPr/>
        </p:nvSpPr>
        <p:spPr>
          <a:xfrm>
            <a:off x="1600318" y="8598552"/>
            <a:ext cx="26942027" cy="1311430"/>
          </a:xfrm>
          <a:prstGeom prst="roundRect">
            <a:avLst>
              <a:gd name="adj" fmla="val 22052"/>
            </a:avLst>
          </a:prstGeom>
          <a:solidFill>
            <a:schemeClr val="accent1">
              <a:lumMod val="75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848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Introduction</a:t>
            </a:r>
            <a:endParaRPr kumimoji="0" lang="ko-KR" altLang="en-US" sz="8485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맑은 고딕" panose="020B0503020000020004" pitchFamily="50" charset="-127"/>
              <a:cs typeface="Arial" panose="020B0604020202020204" pitchFamily="34" charset="0"/>
            </a:endParaRPr>
          </a:p>
        </p:txBody>
      </p:sp>
      <p:sp>
        <p:nvSpPr>
          <p:cNvPr id="10" name="Text Box 189"/>
          <p:cNvSpPr txBox="1">
            <a:spLocks noChangeArrowheads="1"/>
          </p:cNvSpPr>
          <p:nvPr/>
        </p:nvSpPr>
        <p:spPr bwMode="auto">
          <a:xfrm>
            <a:off x="1638101" y="9847765"/>
            <a:ext cx="26904245" cy="3305932"/>
          </a:xfrm>
          <a:prstGeom prst="rect">
            <a:avLst/>
          </a:prstGeom>
          <a:solidFill>
            <a:sysClr val="window" lastClr="FFFFFF"/>
          </a:solidFill>
          <a:ln w="12700">
            <a:solidFill>
              <a:schemeClr val="accent6">
                <a:lumMod val="50000"/>
              </a:schemeClr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571500" marR="0" lvl="0" indent="-5715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altLang="ko-KR" sz="4800" kern="0" dirty="0">
                <a:solidFill>
                  <a:prstClr val="black"/>
                </a:solidFill>
                <a:latin typeface="맑은 고딕" panose="020B0503020000020004" pitchFamily="50" charset="-127"/>
              </a:rPr>
              <a:t>1.95 GHz (50 MHz ~ 2 GHz) </a:t>
            </a:r>
            <a:r>
              <a:rPr lang="ko-KR" altLang="en-US" sz="4800" kern="0" dirty="0">
                <a:solidFill>
                  <a:prstClr val="black"/>
                </a:solidFill>
                <a:latin typeface="맑은 고딕" panose="020B0503020000020004" pitchFamily="50" charset="-127"/>
              </a:rPr>
              <a:t>의 </a:t>
            </a:r>
            <a:r>
              <a:rPr lang="en-US" altLang="ko-KR" sz="4800" kern="0" dirty="0">
                <a:solidFill>
                  <a:prstClr val="black"/>
                </a:solidFill>
                <a:latin typeface="맑은 고딕" panose="020B0503020000020004" pitchFamily="50" charset="-127"/>
              </a:rPr>
              <a:t>3 dB </a:t>
            </a:r>
            <a:r>
              <a:rPr lang="ko-KR" altLang="en-US" sz="4800" kern="0" dirty="0">
                <a:solidFill>
                  <a:prstClr val="black"/>
                </a:solidFill>
                <a:latin typeface="맑은 고딕" panose="020B0503020000020004" pitchFamily="50" charset="-127"/>
              </a:rPr>
              <a:t>대역폭에서 동작하는 선형성이 향상된 저전력 </a:t>
            </a:r>
            <a:r>
              <a:rPr lang="ko-KR" altLang="en-US" sz="4800" kern="0" dirty="0" err="1">
                <a:solidFill>
                  <a:prstClr val="black"/>
                </a:solidFill>
                <a:latin typeface="맑은 고딕" panose="020B0503020000020004" pitchFamily="50" charset="-127"/>
              </a:rPr>
              <a:t>저잡음</a:t>
            </a:r>
            <a:br>
              <a:rPr lang="en-US" altLang="ko-KR" sz="4800" kern="0" dirty="0">
                <a:solidFill>
                  <a:prstClr val="black"/>
                </a:solidFill>
                <a:latin typeface="맑은 고딕" panose="020B0503020000020004" pitchFamily="50" charset="-127"/>
              </a:rPr>
            </a:br>
            <a:r>
              <a:rPr lang="ko-KR" altLang="en-US" sz="4800" kern="0" dirty="0">
                <a:solidFill>
                  <a:prstClr val="black"/>
                </a:solidFill>
                <a:latin typeface="맑은 고딕" panose="020B0503020000020004" pitchFamily="50" charset="-127"/>
              </a:rPr>
              <a:t>증폭기에 대해서 연구하였다</a:t>
            </a:r>
            <a:r>
              <a:rPr lang="en-US" altLang="ko-KR" sz="4800" kern="0" dirty="0">
                <a:solidFill>
                  <a:prstClr val="black"/>
                </a:solidFill>
                <a:latin typeface="맑은 고딕" panose="020B0503020000020004" pitchFamily="50" charset="-127"/>
              </a:rPr>
              <a:t>.</a:t>
            </a:r>
          </a:p>
          <a:p>
            <a:pPr marL="571500" marR="0" lvl="0" indent="-5715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ko-KR" altLang="en-US" sz="4800" kern="0" dirty="0">
                <a:solidFill>
                  <a:prstClr val="black"/>
                </a:solidFill>
                <a:latin typeface="맑은 고딕" panose="020B0503020000020004" pitchFamily="50" charset="-127"/>
              </a:rPr>
              <a:t>저항성 </a:t>
            </a:r>
            <a:r>
              <a:rPr lang="ko-KR" altLang="en-US" sz="4800" kern="0" dirty="0" err="1">
                <a:solidFill>
                  <a:prstClr val="black"/>
                </a:solidFill>
                <a:latin typeface="맑은 고딕" panose="020B0503020000020004" pitchFamily="50" charset="-127"/>
              </a:rPr>
              <a:t>궤환</a:t>
            </a:r>
            <a:r>
              <a:rPr lang="ko-KR" altLang="en-US" sz="4800" kern="0" dirty="0">
                <a:solidFill>
                  <a:prstClr val="black"/>
                </a:solidFill>
                <a:latin typeface="맑은 고딕" panose="020B0503020000020004" pitchFamily="50" charset="-127"/>
              </a:rPr>
              <a:t> </a:t>
            </a:r>
            <a:r>
              <a:rPr lang="ko-KR" altLang="en-US" sz="4800" kern="0" dirty="0" err="1">
                <a:solidFill>
                  <a:prstClr val="black"/>
                </a:solidFill>
                <a:latin typeface="맑은 고딕" panose="020B0503020000020004" pitchFamily="50" charset="-127"/>
              </a:rPr>
              <a:t>저잡음</a:t>
            </a:r>
            <a:r>
              <a:rPr lang="ko-KR" altLang="en-US" sz="4800" kern="0" dirty="0">
                <a:solidFill>
                  <a:prstClr val="black"/>
                </a:solidFill>
                <a:latin typeface="맑은 고딕" panose="020B0503020000020004" pitchFamily="50" charset="-127"/>
              </a:rPr>
              <a:t> 증폭기의 상충 관계에 의해 저전력</a:t>
            </a:r>
            <a:r>
              <a:rPr lang="en-US" altLang="ko-KR" sz="4800" kern="0" dirty="0">
                <a:solidFill>
                  <a:prstClr val="black"/>
                </a:solidFill>
                <a:latin typeface="맑은 고딕" panose="020B0503020000020004" pitchFamily="50" charset="-127"/>
              </a:rPr>
              <a:t>, </a:t>
            </a:r>
            <a:r>
              <a:rPr lang="ko-KR" altLang="en-US" sz="4800" kern="0" dirty="0">
                <a:solidFill>
                  <a:prstClr val="black"/>
                </a:solidFill>
                <a:latin typeface="맑은 고딕" panose="020B0503020000020004" pitchFamily="50" charset="-127"/>
              </a:rPr>
              <a:t>적절한 선형성을 충족시키기 어렵다</a:t>
            </a:r>
            <a:r>
              <a:rPr lang="en-US" altLang="ko-KR" sz="4800" kern="0" dirty="0">
                <a:solidFill>
                  <a:prstClr val="black"/>
                </a:solidFill>
                <a:latin typeface="맑은 고딕" panose="020B0503020000020004" pitchFamily="50" charset="-127"/>
              </a:rPr>
              <a:t>.</a:t>
            </a:r>
          </a:p>
          <a:p>
            <a:pPr marL="571500" marR="0" lvl="0" indent="-5715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ko-KR" altLang="en-US" sz="4800" kern="0" dirty="0">
                <a:solidFill>
                  <a:prstClr val="black"/>
                </a:solidFill>
                <a:latin typeface="맑은 고딕" panose="020B0503020000020004" pitchFamily="50" charset="-127"/>
              </a:rPr>
              <a:t>본 기술은 </a:t>
            </a:r>
            <a:r>
              <a:rPr kumimoji="0" lang="ko-KR" altLang="en-US" sz="4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저전력 선형화 기법을 사용한 저항성 </a:t>
            </a:r>
            <a:r>
              <a:rPr kumimoji="0" lang="ko-KR" altLang="en-US" sz="4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궤환</a:t>
            </a:r>
            <a:r>
              <a:rPr kumimoji="0" lang="ko-KR" altLang="en-US" sz="4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 </a:t>
            </a:r>
            <a:r>
              <a:rPr kumimoji="0" lang="ko-KR" altLang="en-US" sz="4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저잡음</a:t>
            </a:r>
            <a:r>
              <a:rPr kumimoji="0" lang="ko-KR" altLang="en-US" sz="4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 증폭기를 제안한다</a:t>
            </a:r>
            <a:r>
              <a:rPr lang="en-US" altLang="ko-KR" sz="4800" kern="0" dirty="0">
                <a:solidFill>
                  <a:prstClr val="black"/>
                </a:solidFill>
                <a:latin typeface="맑은 고딕" panose="020B0503020000020004" pitchFamily="50" charset="-127"/>
              </a:rPr>
              <a:t>.</a:t>
            </a:r>
            <a:r>
              <a:rPr lang="ko-KR" altLang="en-US" sz="4800" kern="0" dirty="0">
                <a:solidFill>
                  <a:prstClr val="black"/>
                </a:solidFill>
                <a:latin typeface="맑은 고딕" panose="020B0503020000020004" pitchFamily="50" charset="-127"/>
              </a:rPr>
              <a:t> </a:t>
            </a:r>
            <a:endParaRPr kumimoji="0" lang="en-US" altLang="ko-KR" sz="4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</p:txBody>
      </p:sp>
      <p:sp>
        <p:nvSpPr>
          <p:cNvPr id="20" name="모서리가 둥근 직사각형 19"/>
          <p:cNvSpPr/>
          <p:nvPr/>
        </p:nvSpPr>
        <p:spPr>
          <a:xfrm>
            <a:off x="15866923" y="23706024"/>
            <a:ext cx="12585355" cy="1401499"/>
          </a:xfrm>
          <a:prstGeom prst="roundRect">
            <a:avLst>
              <a:gd name="adj" fmla="val 22052"/>
            </a:avLst>
          </a:prstGeom>
          <a:solidFill>
            <a:schemeClr val="accent1">
              <a:lumMod val="75000"/>
            </a:schemeClr>
          </a:solidFill>
          <a:ln w="25400" cap="flat" cmpd="sng" algn="ctr">
            <a:solidFill>
              <a:schemeClr val="accent6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848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Chip Photo</a:t>
            </a:r>
            <a:endParaRPr kumimoji="0" lang="ko-KR" altLang="en-US" sz="8485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맑은 고딕" panose="020B0503020000020004" pitchFamily="50" charset="-127"/>
              <a:cs typeface="Arial" panose="020B0604020202020204" pitchFamily="34" charset="0"/>
            </a:endParaRPr>
          </a:p>
        </p:txBody>
      </p:sp>
      <p:sp>
        <p:nvSpPr>
          <p:cNvPr id="21" name="Text Box 190"/>
          <p:cNvSpPr txBox="1">
            <a:spLocks noChangeArrowheads="1"/>
          </p:cNvSpPr>
          <p:nvPr/>
        </p:nvSpPr>
        <p:spPr bwMode="auto">
          <a:xfrm>
            <a:off x="15866924" y="24963325"/>
            <a:ext cx="12585355" cy="9215242"/>
          </a:xfrm>
          <a:prstGeom prst="rect">
            <a:avLst/>
          </a:prstGeom>
          <a:solidFill>
            <a:sysClr val="window" lastClr="FFFFFF"/>
          </a:solidFill>
          <a:ln w="12700">
            <a:solidFill>
              <a:schemeClr val="accent6">
                <a:lumMod val="50000"/>
              </a:schemeClr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altLang="ko-KR" sz="4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altLang="ko-KR" sz="4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altLang="ko-KR" sz="4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altLang="ko-KR" sz="4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altLang="ko-KR" sz="4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altLang="ko-KR" sz="4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altLang="ko-KR" sz="4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altLang="ko-K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lang="en-US" altLang="ko-KR" sz="1000" kern="0" dirty="0">
              <a:solidFill>
                <a:prstClr val="black"/>
              </a:solidFill>
              <a:latin typeface="맑은 고딕" panose="020B0503020000020004" pitchFamily="50" charset="-127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altLang="ko-K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altLang="ko-KR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altLang="ko-KR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altLang="ko-KR" sz="4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ko-KR" sz="4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IDEC MPW </a:t>
            </a:r>
            <a:r>
              <a:rPr kumimoji="0" lang="ko-KR" altLang="en-US" sz="4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삼성 </a:t>
            </a:r>
            <a:r>
              <a:rPr kumimoji="0" lang="en-US" altLang="ko-KR" sz="4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65 nm </a:t>
            </a:r>
            <a:r>
              <a:rPr kumimoji="0" lang="ko-KR" altLang="en-US" sz="4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공정을 이용하여 제작한 제안된 </a:t>
            </a:r>
            <a:r>
              <a:rPr lang="en-US" altLang="ko-KR" sz="4600" kern="0" dirty="0">
                <a:solidFill>
                  <a:prstClr val="black"/>
                </a:solidFill>
                <a:latin typeface="맑은 고딕" panose="020B0503020000020004" pitchFamily="50" charset="-127"/>
              </a:rPr>
              <a:t>LNA</a:t>
            </a:r>
            <a:r>
              <a:rPr kumimoji="0" lang="ko-KR" altLang="en-US" sz="4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의 칩 사진이다</a:t>
            </a:r>
            <a:r>
              <a:rPr kumimoji="0" lang="en-US" altLang="ko-KR" sz="4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.</a:t>
            </a:r>
            <a:endParaRPr kumimoji="0" lang="en-US" altLang="ko-KR" sz="4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altLang="ko-K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모서리가 둥근 직사각형 21"/>
          <p:cNvSpPr/>
          <p:nvPr/>
        </p:nvSpPr>
        <p:spPr>
          <a:xfrm>
            <a:off x="1638101" y="23706025"/>
            <a:ext cx="13839164" cy="1401499"/>
          </a:xfrm>
          <a:prstGeom prst="roundRect">
            <a:avLst>
              <a:gd name="adj" fmla="val 22052"/>
            </a:avLst>
          </a:prstGeom>
          <a:solidFill>
            <a:schemeClr val="accent1">
              <a:lumMod val="75000"/>
            </a:schemeClr>
          </a:solidFill>
          <a:ln w="25400" cap="flat" cmpd="sng" algn="ctr">
            <a:solidFill>
              <a:schemeClr val="accent6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848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Result</a:t>
            </a:r>
            <a:endParaRPr kumimoji="0" lang="ko-KR" altLang="en-US" sz="8485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맑은 고딕" panose="020B0503020000020004" pitchFamily="50" charset="-127"/>
              <a:cs typeface="Arial" panose="020B0604020202020204" pitchFamily="34" charset="0"/>
            </a:endParaRPr>
          </a:p>
        </p:txBody>
      </p:sp>
      <p:sp>
        <p:nvSpPr>
          <p:cNvPr id="23" name="Text Box 190"/>
          <p:cNvSpPr txBox="1">
            <a:spLocks noChangeArrowheads="1"/>
          </p:cNvSpPr>
          <p:nvPr/>
        </p:nvSpPr>
        <p:spPr bwMode="auto">
          <a:xfrm>
            <a:off x="1638101" y="24925225"/>
            <a:ext cx="13839164" cy="9215242"/>
          </a:xfrm>
          <a:prstGeom prst="rect">
            <a:avLst/>
          </a:prstGeom>
          <a:solidFill>
            <a:sysClr val="window" lastClr="FFFFFF"/>
          </a:solidFill>
          <a:ln w="12700">
            <a:solidFill>
              <a:schemeClr val="accent6">
                <a:lumMod val="50000"/>
              </a:schemeClr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altLang="ko-KR" sz="4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altLang="ko-KR" sz="4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altLang="ko-KR" sz="4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altLang="ko-KR" sz="4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altLang="ko-KR" sz="4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altLang="ko-KR" sz="4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altLang="ko-KR" sz="4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altLang="ko-KR" sz="4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altLang="ko-KR" sz="4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lang="en-US" altLang="ko-KR" sz="4800" kern="0" dirty="0">
              <a:solidFill>
                <a:prstClr val="black"/>
              </a:solidFill>
              <a:latin typeface="맑은 고딕" panose="020B0503020000020004" pitchFamily="50" charset="-127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ko-KR" altLang="en-US" sz="4600" kern="0" dirty="0">
                <a:solidFill>
                  <a:prstClr val="black"/>
                </a:solidFill>
                <a:latin typeface="맑은 고딕" panose="020B0503020000020004" pitchFamily="50" charset="-127"/>
              </a:rPr>
              <a:t>잡음지수는 </a:t>
            </a:r>
            <a:r>
              <a:rPr lang="en-US" altLang="ko-KR" sz="4600" kern="0" dirty="0">
                <a:solidFill>
                  <a:prstClr val="black"/>
                </a:solidFill>
                <a:latin typeface="맑은 고딕" panose="020B0503020000020004" pitchFamily="50" charset="-127"/>
              </a:rPr>
              <a:t>3 dB </a:t>
            </a:r>
            <a:r>
              <a:rPr lang="ko-KR" altLang="en-US" sz="4600" kern="0" dirty="0">
                <a:solidFill>
                  <a:prstClr val="black"/>
                </a:solidFill>
                <a:latin typeface="맑은 고딕" panose="020B0503020000020004" pitchFamily="50" charset="-127"/>
              </a:rPr>
              <a:t>대역폭내에서 </a:t>
            </a:r>
            <a:r>
              <a:rPr lang="en-US" altLang="ko-KR" sz="4600" kern="0" dirty="0">
                <a:solidFill>
                  <a:prstClr val="black"/>
                </a:solidFill>
                <a:latin typeface="맑은 고딕" panose="020B0503020000020004" pitchFamily="50" charset="-127"/>
              </a:rPr>
              <a:t>1.56 - 2.45 dB</a:t>
            </a:r>
            <a:r>
              <a:rPr lang="ko-KR" altLang="en-US" sz="4600" kern="0" dirty="0">
                <a:solidFill>
                  <a:prstClr val="black"/>
                </a:solidFill>
                <a:latin typeface="맑은 고딕" panose="020B0503020000020004" pitchFamily="50" charset="-127"/>
              </a:rPr>
              <a:t>의 값을 가지며 이전 </a:t>
            </a:r>
            <a:r>
              <a:rPr lang="en-US" altLang="ko-KR" sz="4600" kern="0" dirty="0">
                <a:solidFill>
                  <a:prstClr val="black"/>
                </a:solidFill>
                <a:latin typeface="맑은 고딕" panose="020B0503020000020004" pitchFamily="50" charset="-127"/>
              </a:rPr>
              <a:t>LNA</a:t>
            </a:r>
            <a:r>
              <a:rPr lang="ko-KR" altLang="en-US" sz="4600" kern="0" dirty="0">
                <a:solidFill>
                  <a:prstClr val="black"/>
                </a:solidFill>
                <a:latin typeface="맑은 고딕" panose="020B0503020000020004" pitchFamily="50" charset="-127"/>
              </a:rPr>
              <a:t>들과 비교하여 개선됨</a:t>
            </a:r>
            <a:r>
              <a:rPr lang="en-US" altLang="ko-KR" sz="4800" kern="0" dirty="0">
                <a:solidFill>
                  <a:prstClr val="black"/>
                </a:solidFill>
                <a:latin typeface="맑은 고딕" panose="020B0503020000020004" pitchFamily="50" charset="-127"/>
              </a:rPr>
              <a:t>.</a:t>
            </a:r>
            <a:r>
              <a:rPr lang="ko-KR" altLang="en-US" sz="4800" kern="0" dirty="0">
                <a:solidFill>
                  <a:prstClr val="black"/>
                </a:solidFill>
                <a:latin typeface="맑은 고딕" panose="020B0503020000020004" pitchFamily="50" charset="-127"/>
              </a:rPr>
              <a:t> </a:t>
            </a:r>
            <a:endParaRPr kumimoji="0" lang="en-US" altLang="ko-KR" sz="3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모서리가 둥근 직사각형 23"/>
          <p:cNvSpPr/>
          <p:nvPr/>
        </p:nvSpPr>
        <p:spPr>
          <a:xfrm>
            <a:off x="1580833" y="34641081"/>
            <a:ext cx="26686938" cy="1401499"/>
          </a:xfrm>
          <a:prstGeom prst="roundRect">
            <a:avLst>
              <a:gd name="adj" fmla="val 22052"/>
            </a:avLst>
          </a:prstGeom>
          <a:solidFill>
            <a:schemeClr val="accent1">
              <a:lumMod val="75000"/>
            </a:schemeClr>
          </a:solidFill>
          <a:ln w="25400" cap="flat" cmpd="sng" algn="ctr">
            <a:solidFill>
              <a:schemeClr val="accent6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8485" b="1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Conculsion</a:t>
            </a:r>
            <a:endParaRPr kumimoji="0" lang="ko-KR" altLang="en-US" sz="8485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맑은 고딕" panose="020B0503020000020004" pitchFamily="50" charset="-127"/>
              <a:cs typeface="Arial" panose="020B0604020202020204" pitchFamily="34" charset="0"/>
            </a:endParaRPr>
          </a:p>
        </p:txBody>
      </p:sp>
      <p:sp>
        <p:nvSpPr>
          <p:cNvPr id="25" name="Text Box 190"/>
          <p:cNvSpPr txBox="1">
            <a:spLocks noChangeArrowheads="1"/>
          </p:cNvSpPr>
          <p:nvPr/>
        </p:nvSpPr>
        <p:spPr bwMode="auto">
          <a:xfrm>
            <a:off x="1577530" y="35943527"/>
            <a:ext cx="26904245" cy="1828605"/>
          </a:xfrm>
          <a:prstGeom prst="rect">
            <a:avLst/>
          </a:prstGeom>
          <a:solidFill>
            <a:sysClr val="window" lastClr="FFFFFF"/>
          </a:solidFill>
          <a:ln w="12700">
            <a:solidFill>
              <a:schemeClr val="accent6">
                <a:lumMod val="50000"/>
              </a:schemeClr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685800" marR="0" lvl="0" indent="-6858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ko-KR" sz="4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1.95 GHz (50 MHz ~ 20 GHz) </a:t>
            </a:r>
            <a:r>
              <a:rPr kumimoji="0" lang="ko-KR" altLang="en-US" sz="4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의</a:t>
            </a:r>
            <a:r>
              <a:rPr kumimoji="0" lang="en-US" altLang="ko-KR" sz="4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 3 dB </a:t>
            </a:r>
            <a:r>
              <a:rPr kumimoji="0" lang="ko-KR" altLang="en-US" sz="4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대역폭</a:t>
            </a:r>
            <a:r>
              <a:rPr lang="en-US" altLang="ko-KR" sz="4800" kern="0" dirty="0">
                <a:solidFill>
                  <a:prstClr val="black"/>
                </a:solidFill>
                <a:latin typeface="맑은 고딕" panose="020B0503020000020004" pitchFamily="50" charset="-127"/>
              </a:rPr>
              <a:t>, </a:t>
            </a:r>
            <a:r>
              <a:rPr lang="ko-KR" altLang="en-US" sz="4800" kern="0" dirty="0">
                <a:solidFill>
                  <a:prstClr val="black"/>
                </a:solidFill>
                <a:latin typeface="맑은 고딕" panose="020B0503020000020004" pitchFamily="50" charset="-127"/>
              </a:rPr>
              <a:t>이득은 </a:t>
            </a:r>
            <a:r>
              <a:rPr lang="en-US" altLang="ko-KR" sz="4800" kern="0" dirty="0">
                <a:solidFill>
                  <a:prstClr val="black"/>
                </a:solidFill>
                <a:latin typeface="맑은 고딕" panose="020B0503020000020004" pitchFamily="50" charset="-127"/>
              </a:rPr>
              <a:t>12.84 dB, </a:t>
            </a:r>
            <a:r>
              <a:rPr lang="ko-KR" altLang="en-US" sz="4800" kern="0" dirty="0">
                <a:solidFill>
                  <a:prstClr val="black"/>
                </a:solidFill>
                <a:latin typeface="맑은 고딕" panose="020B0503020000020004" pitchFamily="50" charset="-127"/>
              </a:rPr>
              <a:t>잡음지수는 </a:t>
            </a:r>
            <a:r>
              <a:rPr lang="en-US" altLang="ko-KR" sz="4800" kern="0" dirty="0">
                <a:solidFill>
                  <a:prstClr val="black"/>
                </a:solidFill>
                <a:latin typeface="맑은 고딕" panose="020B0503020000020004" pitchFamily="50" charset="-127"/>
              </a:rPr>
              <a:t>1.56 dB, </a:t>
            </a:r>
            <a:br>
              <a:rPr lang="en-US" altLang="ko-KR" sz="4800" kern="0" dirty="0">
                <a:solidFill>
                  <a:prstClr val="black"/>
                </a:solidFill>
                <a:latin typeface="맑은 고딕" panose="020B0503020000020004" pitchFamily="50" charset="-127"/>
              </a:rPr>
            </a:br>
            <a:r>
              <a:rPr lang="en-US" altLang="ko-KR" sz="4800" kern="0" dirty="0">
                <a:solidFill>
                  <a:prstClr val="black"/>
                </a:solidFill>
                <a:latin typeface="맑은 고딕" panose="020B0503020000020004" pitchFamily="50" charset="-127"/>
              </a:rPr>
              <a:t>IIP3</a:t>
            </a:r>
            <a:r>
              <a:rPr lang="ko-KR" altLang="en-US" sz="4800" kern="0" dirty="0">
                <a:solidFill>
                  <a:prstClr val="black"/>
                </a:solidFill>
                <a:latin typeface="맑은 고딕" panose="020B0503020000020004" pitchFamily="50" charset="-127"/>
              </a:rPr>
              <a:t>는 </a:t>
            </a:r>
            <a:r>
              <a:rPr lang="en-US" altLang="ko-KR" sz="4800" kern="0" dirty="0">
                <a:solidFill>
                  <a:prstClr val="black"/>
                </a:solidFill>
                <a:latin typeface="맑은 고딕" panose="020B0503020000020004" pitchFamily="50" charset="-127"/>
              </a:rPr>
              <a:t>1.95 dBm, </a:t>
            </a:r>
            <a:r>
              <a:rPr lang="ko-KR" altLang="en-US" sz="4800" kern="0" dirty="0">
                <a:solidFill>
                  <a:prstClr val="black"/>
                </a:solidFill>
                <a:latin typeface="맑은 고딕" panose="020B0503020000020004" pitchFamily="50" charset="-127"/>
              </a:rPr>
              <a:t>회로의 전체 전력 소모는 </a:t>
            </a:r>
            <a:r>
              <a:rPr lang="en-US" altLang="ko-KR" sz="4800" kern="0" dirty="0">
                <a:solidFill>
                  <a:prstClr val="black"/>
                </a:solidFill>
                <a:latin typeface="맑은 고딕" panose="020B0503020000020004" pitchFamily="50" charset="-127"/>
              </a:rPr>
              <a:t>6.09 </a:t>
            </a:r>
            <a:r>
              <a:rPr lang="en-US" altLang="ko-KR" sz="4800" kern="0" dirty="0" err="1">
                <a:solidFill>
                  <a:prstClr val="black"/>
                </a:solidFill>
                <a:latin typeface="맑은 고딕" panose="020B0503020000020004" pitchFamily="50" charset="-127"/>
              </a:rPr>
              <a:t>mW</a:t>
            </a:r>
            <a:r>
              <a:rPr lang="ko-KR" altLang="en-US" sz="4800" kern="0" dirty="0">
                <a:solidFill>
                  <a:prstClr val="black"/>
                </a:solidFill>
                <a:latin typeface="맑은 고딕" panose="020B0503020000020004" pitchFamily="50" charset="-127"/>
              </a:rPr>
              <a:t>이다</a:t>
            </a:r>
            <a:r>
              <a:rPr kumimoji="0" lang="en-US" altLang="ko-KR" sz="4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.</a:t>
            </a:r>
            <a:endParaRPr kumimoji="0" lang="en-US" sz="3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7852384" y="6123723"/>
            <a:ext cx="15135225" cy="221599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4600" kern="0" dirty="0"/>
              <a:t>이경석</a:t>
            </a:r>
            <a:r>
              <a:rPr kumimoji="0" lang="en-US" altLang="ko-KR" sz="4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, </a:t>
            </a:r>
            <a:r>
              <a:rPr kumimoji="0" lang="ko-KR" altLang="en-US" sz="46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임창우</a:t>
            </a:r>
            <a:r>
              <a:rPr kumimoji="0" lang="en-US" altLang="ko-KR" sz="4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, </a:t>
            </a:r>
            <a:r>
              <a:rPr kumimoji="0" lang="ko-KR" altLang="en-US" sz="4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윤태열</a:t>
            </a:r>
            <a:endParaRPr kumimoji="0" lang="en-US" altLang="ko-KR" sz="4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</a:endParaRPr>
          </a:p>
          <a:p>
            <a:pPr marL="0" marR="0" lvl="0" indent="0" algn="ctr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Department of Electronic and Computer Engineering, </a:t>
            </a:r>
            <a:r>
              <a:rPr kumimoji="0" lang="en-US" altLang="ko-KR" sz="46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Hanyang</a:t>
            </a:r>
            <a:r>
              <a:rPr kumimoji="0" lang="en-US" altLang="ko-KR" sz="4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University</a:t>
            </a:r>
          </a:p>
        </p:txBody>
      </p:sp>
      <p:sp>
        <p:nvSpPr>
          <p:cNvPr id="27" name="모서리가 둥근 직사각형 26"/>
          <p:cNvSpPr/>
          <p:nvPr/>
        </p:nvSpPr>
        <p:spPr>
          <a:xfrm>
            <a:off x="1551336" y="38260592"/>
            <a:ext cx="26900942" cy="1019580"/>
          </a:xfrm>
          <a:prstGeom prst="roundRect">
            <a:avLst>
              <a:gd name="adj" fmla="val 22052"/>
            </a:avLst>
          </a:prstGeom>
          <a:solidFill>
            <a:schemeClr val="accent1">
              <a:lumMod val="75000"/>
            </a:schemeClr>
          </a:solidFill>
          <a:ln w="25400" cap="flat" cmpd="sng" algn="ctr">
            <a:solidFill>
              <a:schemeClr val="accent6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6600" b="1" kern="0" dirty="0">
                <a:solidFill>
                  <a:prstClr val="white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Acknowledgements</a:t>
            </a:r>
            <a:endParaRPr kumimoji="0" lang="ko-KR" altLang="en-US" sz="66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맑은 고딕" panose="020B0503020000020004" pitchFamily="50" charset="-127"/>
              <a:cs typeface="Arial" panose="020B0604020202020204" pitchFamily="34" charset="0"/>
            </a:endParaRPr>
          </a:p>
        </p:txBody>
      </p:sp>
      <p:sp>
        <p:nvSpPr>
          <p:cNvPr id="28" name="Text Box 190"/>
          <p:cNvSpPr txBox="1">
            <a:spLocks noChangeArrowheads="1"/>
          </p:cNvSpPr>
          <p:nvPr/>
        </p:nvSpPr>
        <p:spPr bwMode="auto">
          <a:xfrm>
            <a:off x="1548033" y="39280183"/>
            <a:ext cx="26904245" cy="843720"/>
          </a:xfrm>
          <a:prstGeom prst="rect">
            <a:avLst/>
          </a:prstGeom>
          <a:solidFill>
            <a:sysClr val="window" lastClr="FFFFFF"/>
          </a:solidFill>
          <a:ln w="12700">
            <a:solidFill>
              <a:schemeClr val="accent6">
                <a:lumMod val="50000"/>
              </a:schemeClr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altLang="ko-KR" sz="3200" b="1" dirty="0">
                <a:solidFill>
                  <a:srgbClr val="323232"/>
                </a:solidFill>
                <a:latin typeface="Arial" panose="020B0604020202020204" pitchFamily="34" charset="0"/>
              </a:rPr>
              <a:t>The chip fabrication and EDA tool were supported by the IC Design Education Center(IDEC), Korea.</a:t>
            </a:r>
            <a:endParaRPr lang="ko-KR" altLang="en-US" sz="3200" b="1" dirty="0">
              <a:latin typeface="Arial" panose="020B0604020202020204" pitchFamily="34" charset="0"/>
            </a:endParaRPr>
          </a:p>
        </p:txBody>
      </p:sp>
      <p:sp>
        <p:nvSpPr>
          <p:cNvPr id="30" name="Text Box 122"/>
          <p:cNvSpPr txBox="1">
            <a:spLocks noChangeArrowheads="1"/>
          </p:cNvSpPr>
          <p:nvPr/>
        </p:nvSpPr>
        <p:spPr bwMode="auto">
          <a:xfrm>
            <a:off x="2861728" y="3029539"/>
            <a:ext cx="24551755" cy="3648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73940" tIns="434850" rIns="173940" bIns="434850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latinLnBrk="0" hangingPunct="1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Low-Power, </a:t>
            </a:r>
            <a:r>
              <a:rPr lang="en-US" altLang="ko-KR" sz="6000" b="1" dirty="0">
                <a:latin typeface="Arial" panose="020B0604020202020204" pitchFamily="34" charset="0"/>
                <a:cs typeface="Arial" panose="020B0604020202020204" pitchFamily="34" charset="0"/>
              </a:rPr>
              <a:t>Linearity-Enhanced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6000" b="1" dirty="0">
                <a:latin typeface="Arial" panose="020B0604020202020204" pitchFamily="34" charset="0"/>
                <a:cs typeface="Arial" panose="020B0604020202020204" pitchFamily="34" charset="0"/>
              </a:rPr>
              <a:t>Low Noise Amplifier Using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 Wideband Resistive Feedback</a:t>
            </a:r>
          </a:p>
          <a:p>
            <a:pPr algn="ctr" eaLnBrk="1" latinLnBrk="0" hangingPunct="1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29" name="그림 28">
            <a:extLst>
              <a:ext uri="{FF2B5EF4-FFF2-40B4-BE49-F238E27FC236}">
                <a16:creationId xmlns:a16="http://schemas.microsoft.com/office/drawing/2014/main" id="{96D8171E-2D3B-41AE-8CA0-116481843E12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8537882" y="25147624"/>
            <a:ext cx="7497934" cy="694832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AD86D96-C097-43F5-BE07-39DE485A2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142EE820-5F43-4F80-98E5-A2748AEA87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263D41BB-9EDF-4782-A53D-B805CC410675}"/>
              </a:ext>
            </a:extLst>
          </p:cNvPr>
          <p:cNvGrpSpPr/>
          <p:nvPr/>
        </p:nvGrpSpPr>
        <p:grpSpPr>
          <a:xfrm>
            <a:off x="1638101" y="13641095"/>
            <a:ext cx="26999011" cy="9845239"/>
            <a:chOff x="1638101" y="12457759"/>
            <a:chExt cx="26999011" cy="9845239"/>
          </a:xfrm>
        </p:grpSpPr>
        <p:sp>
          <p:nvSpPr>
            <p:cNvPr id="16" name="모서리가 둥근 직사각형 15"/>
            <p:cNvSpPr/>
            <p:nvPr/>
          </p:nvSpPr>
          <p:spPr>
            <a:xfrm>
              <a:off x="1638101" y="12457759"/>
              <a:ext cx="26999011" cy="1401499"/>
            </a:xfrm>
            <a:prstGeom prst="roundRect">
              <a:avLst>
                <a:gd name="adj" fmla="val 22052"/>
              </a:avLst>
            </a:prstGeom>
            <a:solidFill>
              <a:schemeClr val="accent1">
                <a:lumMod val="75000"/>
              </a:scheme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31941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8485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맑은 고딕" panose="020B0503020000020004" pitchFamily="50" charset="-127"/>
                  <a:cs typeface="Arial" panose="020B0604020202020204" pitchFamily="34" charset="0"/>
                </a:rPr>
                <a:t>Circuit Design</a:t>
              </a:r>
              <a:endParaRPr kumimoji="0" lang="ko-KR" altLang="en-US" sz="848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endParaRPr>
            </a:p>
          </p:txBody>
        </p:sp>
        <p:sp>
          <p:nvSpPr>
            <p:cNvPr id="17" name="Text Box 190"/>
            <p:cNvSpPr txBox="1">
              <a:spLocks noChangeArrowheads="1"/>
            </p:cNvSpPr>
            <p:nvPr/>
          </p:nvSpPr>
          <p:spPr bwMode="auto">
            <a:xfrm>
              <a:off x="1638101" y="13734087"/>
              <a:ext cx="26904245" cy="8568911"/>
            </a:xfrm>
            <a:prstGeom prst="rect">
              <a:avLst/>
            </a:prstGeom>
            <a:solidFill>
              <a:sysClr val="window" lastClr="FFFFFF"/>
            </a:solidFill>
            <a:ln w="12700">
              <a:solidFill>
                <a:schemeClr val="accent6">
                  <a:lumMod val="50000"/>
                </a:schemeClr>
              </a:solidFill>
            </a:ln>
            <a:effectLst/>
          </p:spPr>
          <p:txBody>
            <a:bodyPr wrap="square" lIns="173940" tIns="173940" rIns="173940" bIns="173940"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457200" algn="just" defTabSz="431941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  <a:p>
              <a:pPr marL="0" marR="0" lvl="0" indent="457200" algn="just" defTabSz="431941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  <a:p>
              <a:pPr marL="0" marR="0" lvl="0" indent="457200" algn="just" defTabSz="431941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  <a:p>
              <a:pPr marL="0" marR="0" lvl="0" indent="457200" algn="just" defTabSz="431941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  <a:p>
              <a:pPr marL="0" marR="0" lvl="0" indent="457200" algn="just" defTabSz="431941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US" sz="3000" kern="0" dirty="0">
                <a:solidFill>
                  <a:prstClr val="black"/>
                </a:solidFill>
                <a:latin typeface="Calibri"/>
              </a:endParaRPr>
            </a:p>
            <a:p>
              <a:pPr marL="0" marR="0" lvl="0" indent="457200" algn="just" defTabSz="431941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  <a:p>
              <a:pPr marL="0" marR="0" lvl="0" indent="457200" algn="just" defTabSz="431941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  <a:p>
              <a:pPr marL="0" marR="0" lvl="0" indent="457200" algn="just" defTabSz="431941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  <a:p>
              <a:pPr marL="0" marR="0" lvl="0" indent="457200" algn="just" defTabSz="431941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  <a:p>
              <a:pPr marL="0" marR="0" lvl="0" indent="457200" algn="just" defTabSz="431941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  <a:p>
              <a:pPr marL="0" marR="0" lvl="0" indent="457200" algn="just" defTabSz="431941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  <a:p>
              <a:pPr marL="0" marR="0" lvl="0" indent="457200" algn="just" defTabSz="431941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  <a:p>
              <a:pPr marL="0" marR="0" lvl="0" indent="457200" algn="just" defTabSz="431941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  <a:p>
              <a:pPr marR="0" lvl="0" algn="just" defTabSz="431941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endParaRPr kumimoji="0" lang="en-US" altLang="ko-KR" sz="4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endParaRPr>
            </a:p>
            <a:p>
              <a:pPr marL="457200" marR="0" lvl="0" indent="-457200" algn="just" defTabSz="431941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endParaRPr lang="en-US" altLang="ko-KR" sz="4800" kern="0" dirty="0">
                <a:solidFill>
                  <a:prstClr val="black"/>
                </a:solidFill>
                <a:latin typeface="맑은 고딕" panose="020B0503020000020004" pitchFamily="50" charset="-127"/>
              </a:endParaRPr>
            </a:p>
            <a:p>
              <a:pPr marR="0" lvl="0" algn="just" defTabSz="431941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endParaRPr kumimoji="0" lang="en-US" altLang="ko-KR" sz="4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14901587" y="14071188"/>
                  <a:ext cx="13012680" cy="784830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4200" dirty="0"/>
                    <a:t>(a)  </a:t>
                  </a:r>
                  <a:r>
                    <a:rPr lang="ko-KR" altLang="en-US" sz="4200" dirty="0"/>
                    <a:t>저항성 </a:t>
                  </a:r>
                  <a:r>
                    <a:rPr lang="ko-KR" altLang="en-US" sz="4200" dirty="0" err="1"/>
                    <a:t>궤환</a:t>
                  </a:r>
                  <a:r>
                    <a:rPr lang="ko-KR" altLang="en-US" sz="4200" dirty="0"/>
                    <a:t> 증폭기에 </a:t>
                  </a:r>
                  <a:r>
                    <a:rPr lang="ko-KR" altLang="en-US" sz="4200" dirty="0" err="1"/>
                    <a:t>자기바이어싱</a:t>
                  </a:r>
                  <a:r>
                    <a:rPr lang="ko-KR" altLang="en-US" sz="4200" dirty="0"/>
                    <a:t> 하여 수 </a:t>
                  </a:r>
                  <a:r>
                    <a:rPr lang="en-US" altLang="ko-KR" sz="4200" dirty="0" err="1"/>
                    <a:t>μA</a:t>
                  </a:r>
                  <a:r>
                    <a:rPr lang="ko-KR" altLang="en-US" sz="4200" dirty="0"/>
                    <a:t>로</a:t>
                  </a:r>
                  <a:br>
                    <a:rPr lang="en-US" altLang="ko-KR" sz="4200" dirty="0"/>
                  </a:br>
                  <a:r>
                    <a:rPr lang="en-US" altLang="ko-KR" sz="4200" dirty="0"/>
                    <a:t>      </a:t>
                  </a:r>
                  <a:r>
                    <a:rPr lang="ko-KR" altLang="en-US" sz="4200" dirty="0"/>
                    <a:t> 적은 전력을 소모하여 자기 </a:t>
                  </a:r>
                  <a:r>
                    <a:rPr lang="ko-KR" altLang="en-US" sz="4200" dirty="0" err="1"/>
                    <a:t>바이어싱</a:t>
                  </a:r>
                  <a:r>
                    <a:rPr lang="ko-KR" altLang="en-US" sz="4200" dirty="0"/>
                    <a:t> 하였다</a:t>
                  </a:r>
                  <a:r>
                    <a:rPr lang="en-US" altLang="ko-KR" sz="4200" dirty="0"/>
                    <a:t>.</a:t>
                  </a:r>
                </a:p>
                <a:p>
                  <a:endParaRPr lang="en-US" altLang="ko-KR" sz="4200" dirty="0"/>
                </a:p>
                <a:p>
                  <a:endParaRPr lang="en-US" altLang="ko-KR" sz="4200" dirty="0"/>
                </a:p>
                <a:p>
                  <a:pPr marL="742950" indent="-742950">
                    <a:buAutoNum type="alphaLcParenBoth" startAt="2"/>
                  </a:pPr>
                  <a:r>
                    <a:rPr lang="ko-KR" altLang="en-US" sz="4200" dirty="0"/>
                    <a:t>인버터 구조의 </a:t>
                  </a:r>
                  <a:r>
                    <a:rPr lang="en-US" altLang="ko-KR" sz="4200" dirty="0"/>
                    <a:t>NMOS</a:t>
                  </a:r>
                  <a:r>
                    <a:rPr lang="ko-KR" altLang="en-US" sz="4200" dirty="0"/>
                    <a:t>와 </a:t>
                  </a:r>
                  <a:r>
                    <a:rPr lang="en-US" altLang="ko-KR" sz="4200" dirty="0"/>
                    <a:t>PMOS</a:t>
                  </a:r>
                  <a:r>
                    <a:rPr lang="ko-KR" altLang="en-US" sz="4200" dirty="0"/>
                    <a:t>의 문턱 전압이</a:t>
                  </a:r>
                  <a:r>
                    <a:rPr lang="en-US" altLang="ko-KR" sz="4200" dirty="0"/>
                    <a:t> </a:t>
                  </a:r>
                  <a:r>
                    <a:rPr lang="ko-KR" altLang="en-US" sz="4200" dirty="0"/>
                    <a:t>인가된</a:t>
                  </a:r>
                  <a:br>
                    <a:rPr lang="en-US" altLang="ko-KR" sz="4200" dirty="0"/>
                  </a:br>
                  <a:r>
                    <a:rPr lang="ko-KR" altLang="en-US" sz="4200" dirty="0"/>
                    <a:t>바디 바이어스로 인해서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altLang="ko-KR" sz="4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42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altLang="ko-KR" sz="42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altLang="ko-KR" sz="4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a14:m>
                  <a:r>
                    <a:rPr lang="en-US" altLang="ko-KR" sz="4200" dirty="0"/>
                    <a:t> </a:t>
                  </a:r>
                  <a:r>
                    <a:rPr lang="ko-KR" altLang="en-US" sz="4200" dirty="0"/>
                    <a:t>특성이</a:t>
                  </a:r>
                  <a:r>
                    <a:rPr lang="en-US" altLang="ko-KR" sz="4200" dirty="0"/>
                    <a:t> </a:t>
                  </a:r>
                  <a:r>
                    <a:rPr lang="ko-KR" altLang="en-US" sz="4200" dirty="0"/>
                    <a:t>변화해 </a:t>
                  </a:r>
                  <a:br>
                    <a:rPr lang="en-US" altLang="ko-KR" sz="4200" dirty="0"/>
                  </a:br>
                  <a:r>
                    <a:rPr lang="ko-KR" altLang="en-US" sz="4200" dirty="0"/>
                    <a:t>비선형성을 최소화한다</a:t>
                  </a:r>
                  <a:r>
                    <a:rPr lang="en-US" altLang="ko-KR" sz="4200" dirty="0"/>
                    <a:t>.</a:t>
                  </a:r>
                  <a:br>
                    <a:rPr lang="en-US" altLang="ko-KR" sz="4200" dirty="0"/>
                  </a:br>
                  <a:endParaRPr lang="en-US" altLang="ko-KR" sz="4200" dirty="0"/>
                </a:p>
                <a:p>
                  <a:pPr marL="742950" indent="-742950">
                    <a:buAutoNum type="alphaLcParenBoth" startAt="2"/>
                  </a:pPr>
                  <a:endParaRPr lang="en-US" altLang="ko-KR" sz="4200" dirty="0"/>
                </a:p>
                <a:p>
                  <a:pPr marL="742950" indent="-742950">
                    <a:buAutoNum type="alphaLcParenBoth" startAt="2"/>
                  </a:pPr>
                  <a:r>
                    <a:rPr lang="en-US" altLang="ko-KR" sz="4200" dirty="0"/>
                    <a:t>push-pull </a:t>
                  </a:r>
                  <a:r>
                    <a:rPr lang="ko-KR" altLang="en-US" sz="4200" dirty="0"/>
                    <a:t>구조를 이용한 보상 회로를 포함시킨 구조</a:t>
                  </a:r>
                  <a:br>
                    <a:rPr lang="en-US" altLang="ko-KR" sz="4200" dirty="0"/>
                  </a:br>
                  <a:r>
                    <a:rPr lang="ko-KR" altLang="en-US" sz="4200" dirty="0" err="1"/>
                    <a:t>이를통해</a:t>
                  </a:r>
                  <a:r>
                    <a:rPr lang="ko-KR" altLang="en-US" sz="4200" dirty="0"/>
                    <a:t> </a:t>
                  </a:r>
                  <a:r>
                    <a:rPr lang="en-US" altLang="ko-KR" sz="4200" dirty="0"/>
                    <a:t>2</a:t>
                  </a:r>
                  <a:r>
                    <a:rPr lang="ko-KR" altLang="en-US" sz="4200" dirty="0"/>
                    <a:t>차 </a:t>
                  </a:r>
                  <a:r>
                    <a:rPr lang="en-US" altLang="ko-KR" sz="4200" dirty="0"/>
                    <a:t>3</a:t>
                  </a:r>
                  <a:r>
                    <a:rPr lang="ko-KR" altLang="en-US" sz="4200" dirty="0"/>
                    <a:t>차 </a:t>
                  </a:r>
                  <a:r>
                    <a:rPr lang="ko-KR" altLang="en-US" sz="4200" dirty="0" err="1"/>
                    <a:t>상호변조</a:t>
                  </a:r>
                  <a:r>
                    <a:rPr lang="ko-KR" altLang="en-US" sz="4200" dirty="0"/>
                    <a:t> 왜곡을 </a:t>
                  </a:r>
                  <a:r>
                    <a:rPr lang="ko-KR" altLang="en-US" sz="4200" dirty="0" err="1"/>
                    <a:t>감소시킬수</a:t>
                  </a:r>
                  <a:r>
                    <a:rPr lang="ko-KR" altLang="en-US" sz="4200" dirty="0"/>
                    <a:t> 있다</a:t>
                  </a:r>
                  <a:r>
                    <a:rPr lang="en-US" altLang="ko-KR" sz="4200" dirty="0"/>
                    <a:t>.</a:t>
                  </a:r>
                </a:p>
                <a:p>
                  <a:pPr marL="857250" indent="-857250">
                    <a:buFont typeface="Wingdings" panose="05000000000000000000" pitchFamily="2" charset="2"/>
                    <a:buChar char="§"/>
                  </a:pPr>
                  <a:endParaRPr lang="en-US" altLang="ko-KR" sz="4200" dirty="0"/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901587" y="14071188"/>
                  <a:ext cx="13012680" cy="7848302"/>
                </a:xfrm>
                <a:prstGeom prst="rect">
                  <a:avLst/>
                </a:prstGeom>
                <a:blipFill>
                  <a:blip r:embed="rId4"/>
                  <a:stretch>
                    <a:fillRect l="-1827" t="-1786" r="-1686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31" name="그림 30">
              <a:extLst>
                <a:ext uri="{FF2B5EF4-FFF2-40B4-BE49-F238E27FC236}">
                  <a16:creationId xmlns:a16="http://schemas.microsoft.com/office/drawing/2014/main" id="{CBCD4121-4658-496C-A6E4-05B11AF2727B}"/>
                </a:ext>
              </a:extLst>
            </p:cNvPr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9222444" y="14188373"/>
              <a:ext cx="5055965" cy="3335893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4" name="개체 3">
                  <a:extLst>
                    <a:ext uri="{FF2B5EF4-FFF2-40B4-BE49-F238E27FC236}">
                      <a16:creationId xmlns:a16="http://schemas.microsoft.com/office/drawing/2014/main" id="{6986DF0D-1FD8-4F26-A8FB-B945E19FD54D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701698739"/>
                    </p:ext>
                  </p:extLst>
                </p:nvPr>
              </p:nvGraphicFramePr>
              <p:xfrm>
                <a:off x="2707543" y="14092936"/>
                <a:ext cx="6228573" cy="3779839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026" name="Visio" r:id="rId6" imgW="4344894" imgH="2367056" progId="Visio.Drawing.11">
                        <p:embed/>
                      </p:oleObj>
                    </mc:Choice>
                    <mc:Fallback>
                      <p:oleObj name="Visio" r:id="rId6" imgW="4344894" imgH="2367056" progId="Visio.Drawing.11">
                        <p:embed/>
                        <p:pic>
                          <p:nvPicPr>
                            <p:cNvPr id="4" name="개체 3">
                              <a:extLst>
                                <a:ext uri="{FF2B5EF4-FFF2-40B4-BE49-F238E27FC236}">
                                  <a16:creationId xmlns:a16="http://schemas.microsoft.com/office/drawing/2014/main" id="{6986DF0D-1FD8-4F26-A8FB-B945E19FD54D}"/>
                                </a:ext>
                              </a:extLst>
                            </p:cNvPr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7">
                              <a:extLst>
                                <a:ext uri="{28A0092B-C50C-407E-A947-70E740481C1C}">
                                  <a14:useLocalDpi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707543" y="14092936"/>
                              <a:ext cx="6228573" cy="3779839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4" name="개체 3">
                  <a:extLst>
                    <a:ext uri="{FF2B5EF4-FFF2-40B4-BE49-F238E27FC236}">
                      <a16:creationId xmlns:a16="http://schemas.microsoft.com/office/drawing/2014/main" id="{6986DF0D-1FD8-4F26-A8FB-B945E19FD54D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701698739"/>
                    </p:ext>
                  </p:extLst>
                </p:nvPr>
              </p:nvGraphicFramePr>
              <p:xfrm>
                <a:off x="2707543" y="14092936"/>
                <a:ext cx="6228573" cy="3779839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026" name="Visio" r:id="rId8" imgW="4344894" imgH="2367056" progId="Visio.Drawing.11">
                        <p:embed/>
                      </p:oleObj>
                    </mc:Choice>
                    <mc:Fallback>
                      <p:oleObj name="Visio" r:id="rId8" imgW="4344894" imgH="2367056" progId="Visio.Drawing.11">
                        <p:embed/>
                        <p:pic>
                          <p:nvPicPr>
                            <p:cNvPr id="4" name="개체 3">
                              <a:extLst>
                                <a:ext uri="{FF2B5EF4-FFF2-40B4-BE49-F238E27FC236}">
                                  <a16:creationId xmlns:a16="http://schemas.microsoft.com/office/drawing/2014/main" id="{6986DF0D-1FD8-4F26-A8FB-B945E19FD54D}"/>
                                </a:ext>
                              </a:extLst>
                            </p:cNvPr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9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707543" y="14092936"/>
                              <a:ext cx="6228573" cy="3779839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</p:grpSp>
      <p:pic>
        <p:nvPicPr>
          <p:cNvPr id="18" name="그림 1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460893" y="18972997"/>
            <a:ext cx="5236775" cy="3473039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BDE11CA-94AE-4256-9B05-FFAE0396AFB4}"/>
              </a:ext>
            </a:extLst>
          </p:cNvPr>
          <p:cNvSpPr txBox="1"/>
          <p:nvPr/>
        </p:nvSpPr>
        <p:spPr>
          <a:xfrm>
            <a:off x="5821829" y="19091725"/>
            <a:ext cx="8537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800" dirty="0"/>
              <a:t>(a)</a:t>
            </a:r>
            <a:endParaRPr lang="ko-KR" altLang="en-US" sz="48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39C7C6A-8123-4693-8747-577EA9B5B7A0}"/>
              </a:ext>
            </a:extLst>
          </p:cNvPr>
          <p:cNvSpPr txBox="1"/>
          <p:nvPr/>
        </p:nvSpPr>
        <p:spPr>
          <a:xfrm>
            <a:off x="11672851" y="19092640"/>
            <a:ext cx="8537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800" dirty="0"/>
              <a:t>(b)</a:t>
            </a:r>
            <a:endParaRPr lang="ko-KR" altLang="en-US" sz="48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131C8AD-9E3A-4352-A94A-FBD20DB144DB}"/>
              </a:ext>
            </a:extLst>
          </p:cNvPr>
          <p:cNvSpPr txBox="1"/>
          <p:nvPr/>
        </p:nvSpPr>
        <p:spPr>
          <a:xfrm>
            <a:off x="9079280" y="22459524"/>
            <a:ext cx="8537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800" dirty="0"/>
              <a:t>(c)</a:t>
            </a:r>
            <a:endParaRPr lang="ko-KR" altLang="en-US" sz="4800" dirty="0"/>
          </a:p>
        </p:txBody>
      </p:sp>
      <p:pic>
        <p:nvPicPr>
          <p:cNvPr id="36" name="그림 35">
            <a:extLst>
              <a:ext uri="{FF2B5EF4-FFF2-40B4-BE49-F238E27FC236}">
                <a16:creationId xmlns:a16="http://schemas.microsoft.com/office/drawing/2014/main" id="{0EA5E6ED-1B2A-48E2-9068-008008D6F2E1}"/>
              </a:ext>
            </a:extLst>
          </p:cNvPr>
          <p:cNvPicPr/>
          <p:nvPr/>
        </p:nvPicPr>
        <p:blipFill>
          <a:blip r:embed="rId11"/>
          <a:stretch>
            <a:fillRect/>
          </a:stretch>
        </p:blipFill>
        <p:spPr>
          <a:xfrm>
            <a:off x="2927946" y="25595984"/>
            <a:ext cx="11350463" cy="6658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776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문서" ma:contentTypeID="0x010100F636C6DA7643114FAFE7F378B063D2CF" ma:contentTypeVersion="9" ma:contentTypeDescription="새 문서를 만듭니다." ma:contentTypeScope="" ma:versionID="9000e0a9c99919c5abd539cdbacb0f17">
  <xsd:schema xmlns:xsd="http://www.w3.org/2001/XMLSchema" xmlns:xs="http://www.w3.org/2001/XMLSchema" xmlns:p="http://schemas.microsoft.com/office/2006/metadata/properties" xmlns:ns3="dcad74ea-88b8-49ec-ae4d-3aaf03f537ab" targetNamespace="http://schemas.microsoft.com/office/2006/metadata/properties" ma:root="true" ma:fieldsID="0d5a4550a417f8a0e5749838854934df" ns3:_="">
    <xsd:import namespace="dcad74ea-88b8-49ec-ae4d-3aaf03f537a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ad74ea-88b8-49ec-ae4d-3aaf03f537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2502F19-24BE-40C2-A074-9CD50209BFF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CF7E49A-858F-4024-9F47-97A6839930E4}">
  <ds:schemaRefs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dcad74ea-88b8-49ec-ae4d-3aaf03f537ab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67EA04E9-E338-4A7C-ABAE-3AB1B138A2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ad74ea-88b8-49ec-ae4d-3aaf03f537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1109</TotalTime>
  <Words>194</Words>
  <Application>Microsoft Office PowerPoint</Application>
  <PresentationFormat>사용자 지정</PresentationFormat>
  <Paragraphs>74</Paragraphs>
  <Slides>1</Slides>
  <Notes>0</Notes>
  <HiddenSlides>0</HiddenSlides>
  <MMClips>0</MMClips>
  <ScaleCrop>false</ScaleCrop>
  <HeadingPairs>
    <vt:vector size="8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맑은 고딕</vt:lpstr>
      <vt:lpstr>Arial</vt:lpstr>
      <vt:lpstr>Calibri</vt:lpstr>
      <vt:lpstr>Calibri Light</vt:lpstr>
      <vt:lpstr>Cambria Math</vt:lpstr>
      <vt:lpstr>Wingdings</vt:lpstr>
      <vt:lpstr>Office 테마</vt:lpstr>
      <vt:lpstr>Visio</vt:lpstr>
      <vt:lpstr>PowerPoint 프레젠테이션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Registered User</dc:creator>
  <cp:lastModifiedBy>이경석</cp:lastModifiedBy>
  <cp:revision>25</cp:revision>
  <cp:lastPrinted>2020-05-08T05:37:09Z</cp:lastPrinted>
  <dcterms:created xsi:type="dcterms:W3CDTF">2018-03-08T06:02:33Z</dcterms:created>
  <dcterms:modified xsi:type="dcterms:W3CDTF">2020-06-29T01:21:15Z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0x010100F636C6DA7643114FAFE7F378B063D2CF</vt:lpwstr>
  </property>
</Properties>
</file>